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8"/>
  </p:notesMasterIdLst>
  <p:sldIdLst>
    <p:sldId id="265" r:id="rId2"/>
    <p:sldId id="275" r:id="rId3"/>
    <p:sldId id="262" r:id="rId4"/>
    <p:sldId id="290" r:id="rId5"/>
    <p:sldId id="291" r:id="rId6"/>
    <p:sldId id="285" r:id="rId7"/>
    <p:sldId id="292" r:id="rId8"/>
    <p:sldId id="266" r:id="rId9"/>
    <p:sldId id="281" r:id="rId10"/>
    <p:sldId id="276" r:id="rId11"/>
    <p:sldId id="271" r:id="rId12"/>
    <p:sldId id="280" r:id="rId13"/>
    <p:sldId id="288" r:id="rId14"/>
    <p:sldId id="287" r:id="rId15"/>
    <p:sldId id="289" r:id="rId16"/>
    <p:sldId id="282" r:id="rId17"/>
    <p:sldId id="283" r:id="rId18"/>
    <p:sldId id="273" r:id="rId19"/>
    <p:sldId id="267" r:id="rId20"/>
    <p:sldId id="278" r:id="rId21"/>
    <p:sldId id="279" r:id="rId22"/>
    <p:sldId id="293" r:id="rId23"/>
    <p:sldId id="270" r:id="rId24"/>
    <p:sldId id="286" r:id="rId25"/>
    <p:sldId id="294" r:id="rId26"/>
    <p:sldId id="277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56" autoAdjust="0"/>
    <p:restoredTop sz="94660"/>
  </p:normalViewPr>
  <p:slideViewPr>
    <p:cSldViewPr snapToGrid="0">
      <p:cViewPr>
        <p:scale>
          <a:sx n="75" d="100"/>
          <a:sy n="75" d="100"/>
        </p:scale>
        <p:origin x="1099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2:12:35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0 157 24575,'103'0'0,"205"-29"0,-233 18 0,-43 7 0,0 0 0,-1-2 0,0-2 0,0-1 0,54-23 0,15-14-1365,-83 38-5461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2:13:20.2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999 0 24575,'1'43'0,"0"-12"0,-4 34 0,2-56 0,0 1 0,-1-1 0,-1 1 0,1-1 0,-1 0 0,-1 0 0,-8 15 0,-9 9 0,-2 0 0,-1-2 0,-2-1 0,-49 45 0,9-18 0,-75 50 0,72-61 0,-126 62 0,151-90 67,-73 21-1,-16 7-1564,98-31-5328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4:43:20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0 157 24575,'103'0'0,"205"-29"0,-233 18 0,-43 7 0,0 0 0,-1-2 0,0-2 0,0-1 0,54-23 0,15-14-1365,-83 38-5461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4:43:30.1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1546 0 24575,'2'66'0,"-1"-18"0,-5 53 0,2-86 0,0-1 0,-1 1 0,0-1 0,-1 1 0,-1-1 0,-1-1 0,-12 25 0,-15 14 0,-3-2 0,-1-2 0,-3-1 0,-76 69 0,14-28 0,-116 77 0,110-94 0,-194 96 0,235-138 67,-114 31-1,-26 11-1564,153-47-5328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4:48:17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0 242 24575,'24'-1'0,"-1"-1"0,0-1 0,0-1 0,0-1 0,0-1 0,30-12 0,-17 3 0,-2-1 0,0-2 0,36-25 0,-65 39-91,1-1 0,-1 1 0,0-1 0,-1 0 0,1 0 0,-1-1 0,0 1 0,-1-1 0,1 0 0,-1 0 0,0 0 0,0 0 0,-1 0 0,2-8 0,4-8-6735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CD28E-C98D-4337-B747-8830AA20EE15}" type="datetimeFigureOut">
              <a:rPr lang="en-DE" smtClean="0"/>
              <a:t>19/10/2024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F1E55-4492-4D01-86B9-CA81135D60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597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32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can quantify any one of these motions accurately, then vital information might be revealed.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6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device was developed (a few years ago) in collaboration with our partners at </a:t>
            </a:r>
            <a:r>
              <a:rPr lang="en-US" dirty="0" err="1"/>
              <a:t>Charite</a:t>
            </a:r>
            <a:r>
              <a:rPr lang="en-US" dirty="0"/>
              <a:t> Berlin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29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device was developed (a few years ago) in collaboration with our partners at </a:t>
            </a:r>
            <a:r>
              <a:rPr lang="en-US" dirty="0" err="1"/>
              <a:t>Charite</a:t>
            </a:r>
            <a:r>
              <a:rPr lang="en-US" dirty="0"/>
              <a:t> Berlin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428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12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F1E55-4492-4D01-86B9-CA81135D606F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236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9691" y="932723"/>
            <a:ext cx="12192001" cy="4512501"/>
          </a:xfrm>
          <a:prstGeom prst="rect">
            <a:avLst/>
          </a:prstGeom>
          <a:solidFill>
            <a:srgbClr val="D9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175787" y="1869166"/>
            <a:ext cx="7680853" cy="1605741"/>
          </a:xfrm>
        </p:spPr>
        <p:txBody>
          <a:bodyPr bIns="9144" anchor="b"/>
          <a:lstStyle>
            <a:lvl1pPr algn="l">
              <a:defRPr sz="4267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4175787" y="3713034"/>
            <a:ext cx="7680852" cy="1459341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6" name="Textplatzhalt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4175787" y="5541235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</a:t>
            </a:r>
          </a:p>
        </p:txBody>
      </p:sp>
      <p:sp>
        <p:nvSpPr>
          <p:cNvPr id="27" name="Textplatzhalt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4175787" y="6021288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sp>
        <p:nvSpPr>
          <p:cNvPr id="20" name="Rechteck 19"/>
          <p:cNvSpPr/>
          <p:nvPr userDrawn="1"/>
        </p:nvSpPr>
        <p:spPr>
          <a:xfrm rot="5400000">
            <a:off x="-1597857" y="792692"/>
            <a:ext cx="3864252" cy="687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52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25781"/>
          <a:stretch/>
        </p:blipFill>
        <p:spPr bwMode="auto">
          <a:xfrm>
            <a:off x="-10901" y="-795467"/>
            <a:ext cx="12218623" cy="56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689039" y="882668"/>
            <a:ext cx="4128459" cy="77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16277" y="4869160"/>
            <a:ext cx="11540364" cy="864096"/>
          </a:xfrm>
        </p:spPr>
        <p:txBody>
          <a:bodyPr bIns="9144" anchor="ctr" anchorCtr="0"/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316277" y="5787224"/>
            <a:ext cx="11540364" cy="557808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93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318550" y="6384309"/>
            <a:ext cx="7680853" cy="3840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313018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2"/>
          <a:stretch/>
        </p:blipFill>
        <p:spPr bwMode="auto">
          <a:xfrm>
            <a:off x="1" y="-98227"/>
            <a:ext cx="12243504" cy="496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689039" y="882668"/>
            <a:ext cx="4128459" cy="77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16277" y="4869160"/>
            <a:ext cx="11540364" cy="864096"/>
          </a:xfrm>
        </p:spPr>
        <p:txBody>
          <a:bodyPr bIns="9144" anchor="ctr" anchorCtr="0"/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316277" y="5787224"/>
            <a:ext cx="11540364" cy="557808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93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318550" y="6384309"/>
            <a:ext cx="7680853" cy="3840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79773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51851" y="9856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09819" y="1220755"/>
            <a:ext cx="11642831" cy="3925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1A7E03AA-F54C-476B-BA5D-52344C1508FB}" type="datetime1">
              <a:rPr lang="de-DE" smtClean="0"/>
              <a:t>19.10.2024</a:t>
            </a:fld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09" y="6308626"/>
            <a:ext cx="9217024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555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08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51851" y="9856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A90802A-C0FD-4B00-B469-129CF2DA912E}" type="datetime1">
              <a:rPr lang="de-DE" smtClean="0"/>
              <a:t>19.10.2024</a:t>
            </a:fld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09" y="6308626"/>
            <a:ext cx="9217024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555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29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195557"/>
            <a:ext cx="4128459" cy="520359"/>
          </a:xfrm>
          <a:prstGeom prst="rect">
            <a:avLst/>
          </a:prstGeom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309984" y="1124744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309984" y="2276872"/>
            <a:ext cx="11546656" cy="3925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34" name="Group 46"/>
          <p:cNvGrpSpPr>
            <a:grpSpLocks noChangeAspect="1"/>
          </p:cNvGrpSpPr>
          <p:nvPr userDrawn="1"/>
        </p:nvGrpSpPr>
        <p:grpSpPr bwMode="auto">
          <a:xfrm>
            <a:off x="4367808" y="-7946"/>
            <a:ext cx="7824192" cy="853055"/>
            <a:chOff x="0" y="1846"/>
            <a:chExt cx="5760" cy="628"/>
          </a:xfrm>
        </p:grpSpPr>
        <p:sp>
          <p:nvSpPr>
            <p:cNvPr id="35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46"/>
              <a:ext cx="576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0" y="1846"/>
              <a:ext cx="5760" cy="628"/>
            </a:xfrm>
            <a:custGeom>
              <a:avLst/>
              <a:gdLst>
                <a:gd name="T0" fmla="*/ 0 w 5760"/>
                <a:gd name="T1" fmla="*/ 0 h 628"/>
                <a:gd name="T2" fmla="*/ 361 w 5760"/>
                <a:gd name="T3" fmla="*/ 628 h 628"/>
                <a:gd name="T4" fmla="*/ 5760 w 5760"/>
                <a:gd name="T5" fmla="*/ 628 h 628"/>
                <a:gd name="T6" fmla="*/ 5760 w 5760"/>
                <a:gd name="T7" fmla="*/ 0 h 628"/>
                <a:gd name="T8" fmla="*/ 0 w 5760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628">
                  <a:moveTo>
                    <a:pt x="0" y="0"/>
                  </a:moveTo>
                  <a:lnTo>
                    <a:pt x="361" y="628"/>
                  </a:lnTo>
                  <a:lnTo>
                    <a:pt x="5760" y="628"/>
                  </a:lnTo>
                  <a:lnTo>
                    <a:pt x="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2979E174-AA4E-4C14-8CD4-2C99030F6972}" type="datetime1">
              <a:rPr lang="de-DE" smtClean="0"/>
              <a:t>19.10.2024</a:t>
            </a:fld>
            <a:endParaRPr lang="de-D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10" y="6308626"/>
            <a:ext cx="9121013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4139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94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None/>
        <a:defRPr sz="3733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  <a:lvl2pPr marL="380990" indent="-380990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2pPr>
      <a:lvl3pPr marL="577836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3pPr>
      <a:lvl4pPr marL="956709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4pPr>
      <a:lvl5pPr marL="1316534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customXml" Target="../ink/ink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6.mp4"/><Relationship Id="rId7" Type="http://schemas.openxmlformats.org/officeDocument/2006/relationships/image" Target="../media/image3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6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/>
              <a:t>Master Thesis Defense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Medical Photonics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316277" y="4883851"/>
            <a:ext cx="11540364" cy="864096"/>
          </a:xfrm>
        </p:spPr>
        <p:txBody>
          <a:bodyPr/>
          <a:lstStyle/>
          <a:p>
            <a:r>
              <a:rPr lang="de-DE" sz="3200" dirty="0"/>
              <a:t>Development of Analysis Techniques for Dynamic Magnetic Resonance Imaging of the Knee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316277" y="5861044"/>
            <a:ext cx="11540364" cy="557808"/>
          </a:xfrm>
        </p:spPr>
        <p:txBody>
          <a:bodyPr/>
          <a:lstStyle/>
          <a:p>
            <a:r>
              <a:rPr lang="de-DE" dirty="0"/>
              <a:t>Application to Tibiofemoral Kinematics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7792777" y="6339927"/>
            <a:ext cx="4399223" cy="38404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Jena | 25.10.2024 | Aayush Nepal | 198683 | Sumbitted on June 11, 2024</a:t>
            </a:r>
          </a:p>
        </p:txBody>
      </p:sp>
    </p:spTree>
    <p:extLst>
      <p:ext uri="{BB962C8B-B14F-4D97-AF65-F5344CB8AC3E}">
        <p14:creationId xmlns:p14="http://schemas.microsoft.com/office/powerpoint/2010/main" val="95946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"/>
    </mc:Choice>
    <mc:Fallback xmlns="">
      <p:transition spd="slow" advTm="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Edge Detection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10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close up of a hand&#10;&#10;Description automatically generated">
            <a:extLst>
              <a:ext uri="{FF2B5EF4-FFF2-40B4-BE49-F238E27FC236}">
                <a16:creationId xmlns:a16="http://schemas.microsoft.com/office/drawing/2014/main" id="{62819011-0159-5616-BBC6-4E2B01D5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225243"/>
            <a:ext cx="2997619" cy="4407515"/>
          </a:xfrm>
          <a:prstGeom prst="rect">
            <a:avLst/>
          </a:prstGeom>
        </p:spPr>
      </p:pic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7248128" y="1225243"/>
            <a:ext cx="2997619" cy="440751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42E155-19D3-0219-0303-525893A85483}"/>
              </a:ext>
            </a:extLst>
          </p:cNvPr>
          <p:cNvSpPr/>
          <p:nvPr/>
        </p:nvSpPr>
        <p:spPr>
          <a:xfrm>
            <a:off x="5349203" y="2660915"/>
            <a:ext cx="189892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0DDAF21F-0A7B-3583-7904-00B510541E5E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41101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7861" y="-123395"/>
            <a:ext cx="11546656" cy="960107"/>
          </a:xfrm>
        </p:spPr>
        <p:txBody>
          <a:bodyPr/>
          <a:lstStyle/>
          <a:p>
            <a:r>
              <a:rPr lang="de-DE" sz="2667" dirty="0"/>
              <a:t>Methods: Connected Component Labelling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11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7492120" y="1127815"/>
            <a:ext cx="2997619" cy="4407515"/>
          </a:xfrm>
          <a:prstGeom prst="rect">
            <a:avLst/>
          </a:prstGeom>
        </p:spPr>
      </p:pic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2063927" y="1090657"/>
            <a:ext cx="2997619" cy="444467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5D2D373-076F-2965-EF4D-D72B1DDC4BB0}"/>
              </a:ext>
            </a:extLst>
          </p:cNvPr>
          <p:cNvSpPr/>
          <p:nvPr/>
        </p:nvSpPr>
        <p:spPr>
          <a:xfrm flipH="1">
            <a:off x="5163087" y="2582066"/>
            <a:ext cx="2124817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6C8FBDA1-CB51-F060-E3A4-3181179B8B59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34645-9896-92BD-3C2F-357B6F755333}"/>
              </a:ext>
            </a:extLst>
          </p:cNvPr>
          <p:cNvSpPr txBox="1"/>
          <p:nvPr/>
        </p:nvSpPr>
        <p:spPr>
          <a:xfrm>
            <a:off x="8373177" y="5826433"/>
            <a:ext cx="1779970" cy="371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Skeletonization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10B22-9716-AEB8-7822-75C90F2A5197}"/>
              </a:ext>
            </a:extLst>
          </p:cNvPr>
          <p:cNvSpPr txBox="1"/>
          <p:nvPr/>
        </p:nvSpPr>
        <p:spPr>
          <a:xfrm>
            <a:off x="8270649" y="6384309"/>
            <a:ext cx="2271630" cy="371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Remove small objects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2BB47-E9EA-2AF7-8CE9-EC55DBEF73B8}"/>
              </a:ext>
            </a:extLst>
          </p:cNvPr>
          <p:cNvSpPr txBox="1"/>
          <p:nvPr/>
        </p:nvSpPr>
        <p:spPr>
          <a:xfrm>
            <a:off x="8855239" y="5535330"/>
            <a:ext cx="271380" cy="371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+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A52723-8093-056E-E159-92466F20A680}"/>
              </a:ext>
            </a:extLst>
          </p:cNvPr>
          <p:cNvSpPr txBox="1"/>
          <p:nvPr/>
        </p:nvSpPr>
        <p:spPr>
          <a:xfrm>
            <a:off x="8855239" y="6099671"/>
            <a:ext cx="271380" cy="371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+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043D5-C2E7-7018-4EA6-513586655BB1}"/>
              </a:ext>
            </a:extLst>
          </p:cNvPr>
          <p:cNvSpPr txBox="1"/>
          <p:nvPr/>
        </p:nvSpPr>
        <p:spPr>
          <a:xfrm>
            <a:off x="5181338" y="1232748"/>
            <a:ext cx="2208107" cy="9601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Treated the series of 2d arrays as a 3d volume.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60028-40EC-5ADF-1D15-964FAB705E66}"/>
              </a:ext>
            </a:extLst>
          </p:cNvPr>
          <p:cNvSpPr txBox="1"/>
          <p:nvPr/>
        </p:nvSpPr>
        <p:spPr>
          <a:xfrm>
            <a:off x="5163086" y="3507850"/>
            <a:ext cx="2329033" cy="960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3 × 3 × 3  structuring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26-way connectivity</a:t>
            </a:r>
          </a:p>
        </p:txBody>
      </p:sp>
    </p:spTree>
    <p:extLst>
      <p:ext uri="{BB962C8B-B14F-4D97-AF65-F5344CB8AC3E}">
        <p14:creationId xmlns:p14="http://schemas.microsoft.com/office/powerpoint/2010/main" val="147691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12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0" y="6597549"/>
            <a:ext cx="2444527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65CCFAB-614A-560D-8884-5D9099F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89" y="9525"/>
            <a:ext cx="7440612" cy="798858"/>
          </a:xfrm>
        </p:spPr>
        <p:txBody>
          <a:bodyPr/>
          <a:lstStyle/>
          <a:p>
            <a:r>
              <a:rPr lang="de-DE" dirty="0"/>
              <a:t>Methods: Example sets </a:t>
            </a:r>
          </a:p>
        </p:txBody>
      </p:sp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A4E5E2C9-901E-D8A2-4020-2F2059A5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7" t="7519" r="45777"/>
          <a:stretch/>
        </p:blipFill>
        <p:spPr>
          <a:xfrm>
            <a:off x="1417983" y="1265583"/>
            <a:ext cx="3478696" cy="4890052"/>
          </a:xfrm>
          <a:prstGeom prst="rect">
            <a:avLst/>
          </a:prstGeom>
        </p:spPr>
      </p:pic>
      <p:pic>
        <p:nvPicPr>
          <p:cNvPr id="8" name="Picture 7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A9280F71-D7E5-52AD-9C66-550DD6178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11862" r="55051" b="2481"/>
          <a:stretch/>
        </p:blipFill>
        <p:spPr>
          <a:xfrm>
            <a:off x="6553200" y="1265582"/>
            <a:ext cx="3478696" cy="4974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D0DCC-6FFA-C2B9-8BC3-968019EFD75A}"/>
              </a:ext>
            </a:extLst>
          </p:cNvPr>
          <p:cNvSpPr txBox="1"/>
          <p:nvPr/>
        </p:nvSpPr>
        <p:spPr>
          <a:xfrm>
            <a:off x="5353878" y="1666461"/>
            <a:ext cx="907773" cy="1762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?</a:t>
            </a:r>
            <a:endParaRPr lang="en-DE" sz="115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ACB6CB0-4F91-3A1F-03A3-3283CF1FF63B}"/>
              </a:ext>
            </a:extLst>
          </p:cNvPr>
          <p:cNvSpPr/>
          <p:nvPr/>
        </p:nvSpPr>
        <p:spPr>
          <a:xfrm>
            <a:off x="4979504" y="3044957"/>
            <a:ext cx="1490870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52A0A-5D88-CEDC-E5DE-5AA5BFDD8283}"/>
              </a:ext>
            </a:extLst>
          </p:cNvPr>
          <p:cNvSpPr txBox="1"/>
          <p:nvPr/>
        </p:nvSpPr>
        <p:spPr>
          <a:xfrm>
            <a:off x="2809461" y="891208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R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E6013-9EF3-8EC9-70E7-4CC3AF797345}"/>
              </a:ext>
            </a:extLst>
          </p:cNvPr>
          <p:cNvSpPr txBox="1"/>
          <p:nvPr/>
        </p:nvSpPr>
        <p:spPr>
          <a:xfrm>
            <a:off x="7822095" y="891208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Q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9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13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0" y="6597549"/>
            <a:ext cx="2444527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65CCFAB-614A-560D-8884-5D9099F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89" y="9525"/>
            <a:ext cx="7440612" cy="798858"/>
          </a:xfrm>
        </p:spPr>
        <p:txBody>
          <a:bodyPr/>
          <a:lstStyle/>
          <a:p>
            <a:r>
              <a:rPr lang="de-DE" dirty="0"/>
              <a:t>Methods: Issues with raw coordinates</a:t>
            </a:r>
          </a:p>
        </p:txBody>
      </p:sp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A4E5E2C9-901E-D8A2-4020-2F2059A5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7" t="7519" r="45777"/>
          <a:stretch/>
        </p:blipFill>
        <p:spPr>
          <a:xfrm>
            <a:off x="1417983" y="1265583"/>
            <a:ext cx="3478696" cy="4890052"/>
          </a:xfrm>
          <a:prstGeom prst="rect">
            <a:avLst/>
          </a:prstGeom>
        </p:spPr>
      </p:pic>
      <p:pic>
        <p:nvPicPr>
          <p:cNvPr id="8" name="Picture 7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A9280F71-D7E5-52AD-9C66-550DD6178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11862" r="55051" b="2481"/>
          <a:stretch/>
        </p:blipFill>
        <p:spPr>
          <a:xfrm>
            <a:off x="6553200" y="1265582"/>
            <a:ext cx="3478696" cy="4974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D0DCC-6FFA-C2B9-8BC3-968019EFD75A}"/>
              </a:ext>
            </a:extLst>
          </p:cNvPr>
          <p:cNvSpPr txBox="1"/>
          <p:nvPr/>
        </p:nvSpPr>
        <p:spPr>
          <a:xfrm>
            <a:off x="5353878" y="1666461"/>
            <a:ext cx="907773" cy="1762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?</a:t>
            </a:r>
            <a:endParaRPr lang="en-DE" sz="115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ACB6CB0-4F91-3A1F-03A3-3283CF1FF63B}"/>
              </a:ext>
            </a:extLst>
          </p:cNvPr>
          <p:cNvSpPr/>
          <p:nvPr/>
        </p:nvSpPr>
        <p:spPr>
          <a:xfrm>
            <a:off x="4979504" y="3044957"/>
            <a:ext cx="1490870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52A0A-5D88-CEDC-E5DE-5AA5BFDD8283}"/>
              </a:ext>
            </a:extLst>
          </p:cNvPr>
          <p:cNvSpPr txBox="1"/>
          <p:nvPr/>
        </p:nvSpPr>
        <p:spPr>
          <a:xfrm>
            <a:off x="2809461" y="891208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R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E6013-9EF3-8EC9-70E7-4CC3AF797345}"/>
              </a:ext>
            </a:extLst>
          </p:cNvPr>
          <p:cNvSpPr txBox="1"/>
          <p:nvPr/>
        </p:nvSpPr>
        <p:spPr>
          <a:xfrm>
            <a:off x="7822095" y="891208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Q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629BC-F671-48DC-4A84-EF7EF89A4CE4}"/>
              </a:ext>
            </a:extLst>
          </p:cNvPr>
          <p:cNvSpPr txBox="1"/>
          <p:nvPr/>
        </p:nvSpPr>
        <p:spPr>
          <a:xfrm>
            <a:off x="4967523" y="3870960"/>
            <a:ext cx="1530074" cy="718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Lack of correspondance</a:t>
            </a:r>
            <a:endParaRPr lang="en-DE" sz="16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58E1B-ECF0-94A9-8957-64103F811F47}"/>
              </a:ext>
            </a:extLst>
          </p:cNvPr>
          <p:cNvSpPr txBox="1"/>
          <p:nvPr/>
        </p:nvSpPr>
        <p:spPr>
          <a:xfrm>
            <a:off x="4967523" y="4532673"/>
            <a:ext cx="1530074" cy="718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Order matters</a:t>
            </a:r>
            <a:endParaRPr lang="en-DE" sz="16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4C477-D956-2E89-0B98-39D6935DD30C}"/>
              </a:ext>
            </a:extLst>
          </p:cNvPr>
          <p:cNvSpPr txBox="1"/>
          <p:nvPr/>
        </p:nvSpPr>
        <p:spPr>
          <a:xfrm>
            <a:off x="4981713" y="4990794"/>
            <a:ext cx="1530074" cy="718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Inconsistent sampling</a:t>
            </a:r>
            <a:endParaRPr lang="en-DE" sz="16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8ADCA-2225-7C37-A66B-CBE3C173A597}"/>
              </a:ext>
            </a:extLst>
          </p:cNvPr>
          <p:cNvSpPr txBox="1"/>
          <p:nvPr/>
        </p:nvSpPr>
        <p:spPr>
          <a:xfrm>
            <a:off x="5002420" y="5690206"/>
            <a:ext cx="1530074" cy="718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Uneven number of points </a:t>
            </a:r>
            <a:endParaRPr lang="en-DE" sz="16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0842C-857D-B2CB-E046-18F6A74E8B8F}"/>
              </a:ext>
            </a:extLst>
          </p:cNvPr>
          <p:cNvSpPr txBox="1"/>
          <p:nvPr/>
        </p:nvSpPr>
        <p:spPr>
          <a:xfrm>
            <a:off x="4952282" y="1265447"/>
            <a:ext cx="1530074" cy="718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Inefficient computation</a:t>
            </a:r>
            <a:endParaRPr lang="en-DE" sz="16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14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9881651" y="659754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65CCFAB-614A-560D-8884-5D9099F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89" y="9525"/>
            <a:ext cx="7440612" cy="798858"/>
          </a:xfrm>
        </p:spPr>
        <p:txBody>
          <a:bodyPr/>
          <a:lstStyle/>
          <a:p>
            <a:r>
              <a:rPr lang="de-DE" dirty="0"/>
              <a:t>Methods: Sorting and Downsampling </a:t>
            </a:r>
          </a:p>
        </p:txBody>
      </p:sp>
      <p:pic>
        <p:nvPicPr>
          <p:cNvPr id="7" name="Picture 6" descr="A black background with a black background and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C126BC7-3826-4599-3C2B-F3DE6B7C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t="303" r="48704" b="5286"/>
          <a:stretch/>
        </p:blipFill>
        <p:spPr>
          <a:xfrm>
            <a:off x="1000536" y="1235759"/>
            <a:ext cx="3478697" cy="5361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07A74-2C46-4727-76BF-8BC8CA37DD4F}"/>
              </a:ext>
            </a:extLst>
          </p:cNvPr>
          <p:cNvSpPr txBox="1"/>
          <p:nvPr/>
        </p:nvSpPr>
        <p:spPr>
          <a:xfrm>
            <a:off x="4953000" y="958596"/>
            <a:ext cx="7239000" cy="43220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Sorting: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most distal and posterior point for the tibia, most proximal for the femur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nearest neighbor approach to create an ordered path</a:t>
            </a:r>
          </a:p>
          <a:p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2. Cubic Spline Interpolation: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create a smooth, continuous curve that passes through all points in ordered set R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parameterize the curve using arc length</a:t>
            </a:r>
          </a:p>
          <a:p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3. Downsampling and point placement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Equal interval = total arc length of spline / desired number of points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place points along the spline at these equal arc length intervals</a:t>
            </a: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327D8-EA7E-3087-5D30-DB400E0C59AF}"/>
              </a:ext>
            </a:extLst>
          </p:cNvPr>
          <p:cNvSpPr txBox="1"/>
          <p:nvPr/>
        </p:nvSpPr>
        <p:spPr>
          <a:xfrm>
            <a:off x="1828800" y="839522"/>
            <a:ext cx="2164080" cy="3650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R         SET P 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CD30C8E-2BFF-FC40-1089-69299A4F87E3}"/>
              </a:ext>
            </a:extLst>
          </p:cNvPr>
          <p:cNvSpPr/>
          <p:nvPr/>
        </p:nvSpPr>
        <p:spPr>
          <a:xfrm>
            <a:off x="2515588" y="958596"/>
            <a:ext cx="259080" cy="1158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435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15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65CCFAB-614A-560D-8884-5D9099F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89" y="9525"/>
            <a:ext cx="7440612" cy="798858"/>
          </a:xfrm>
        </p:spPr>
        <p:txBody>
          <a:bodyPr/>
          <a:lstStyle/>
          <a:p>
            <a:r>
              <a:rPr lang="de-DE" dirty="0"/>
              <a:t>Methods: Alignment of Set P to Q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D0DCC-6FFA-C2B9-8BC3-968019EFD75A}"/>
              </a:ext>
            </a:extLst>
          </p:cNvPr>
          <p:cNvSpPr txBox="1"/>
          <p:nvPr/>
        </p:nvSpPr>
        <p:spPr>
          <a:xfrm>
            <a:off x="5353878" y="1666461"/>
            <a:ext cx="907773" cy="1762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?</a:t>
            </a:r>
            <a:endParaRPr lang="en-DE" sz="115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ACB6CB0-4F91-3A1F-03A3-3283CF1FF63B}"/>
              </a:ext>
            </a:extLst>
          </p:cNvPr>
          <p:cNvSpPr/>
          <p:nvPr/>
        </p:nvSpPr>
        <p:spPr>
          <a:xfrm>
            <a:off x="4979504" y="3044957"/>
            <a:ext cx="1490870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 descr="A black background with a black background and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C126BC7-3826-4599-3C2B-F3DE6B7C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t="303" r="48704" b="5286"/>
          <a:stretch/>
        </p:blipFill>
        <p:spPr>
          <a:xfrm>
            <a:off x="1355032" y="1022519"/>
            <a:ext cx="3478697" cy="5361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431D37-5875-76F1-CE23-9358A89CD7C3}"/>
              </a:ext>
            </a:extLst>
          </p:cNvPr>
          <p:cNvSpPr txBox="1"/>
          <p:nvPr/>
        </p:nvSpPr>
        <p:spPr>
          <a:xfrm>
            <a:off x="7753515" y="800097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Q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76BB2-2B8B-0E0C-35B9-D4F838C3FF54}"/>
              </a:ext>
            </a:extLst>
          </p:cNvPr>
          <p:cNvSpPr txBox="1"/>
          <p:nvPr/>
        </p:nvSpPr>
        <p:spPr>
          <a:xfrm>
            <a:off x="2739874" y="730972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P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12" name="Picture 11" descr="A black background with white lines and orange dots&#10;&#10;Description automatically generated">
            <a:extLst>
              <a:ext uri="{FF2B5EF4-FFF2-40B4-BE49-F238E27FC236}">
                <a16:creationId xmlns:a16="http://schemas.microsoft.com/office/drawing/2014/main" id="{CCAEB152-1006-8BF3-6D38-A170AC05B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t="12121" r="44037" b="3936"/>
          <a:stretch/>
        </p:blipFill>
        <p:spPr>
          <a:xfrm>
            <a:off x="6781800" y="1235759"/>
            <a:ext cx="3605080" cy="536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3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Methods: Rigid Transformation for Edge Tracking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16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8" name="Picture 7" descr="A black background with white lines and orange dots&#10;&#10;Description automatically generated">
            <a:extLst>
              <a:ext uri="{FF2B5EF4-FFF2-40B4-BE49-F238E27FC236}">
                <a16:creationId xmlns:a16="http://schemas.microsoft.com/office/drawing/2014/main" id="{5F052615-60AD-B5AE-139A-5B59FB5E4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t="12121" r="44037" b="3936"/>
          <a:stretch/>
        </p:blipFill>
        <p:spPr>
          <a:xfrm>
            <a:off x="414136" y="947530"/>
            <a:ext cx="3605080" cy="53617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AA9DDFF-FA18-4B57-92E6-D0DE464D2C42}"/>
                  </a:ext>
                </a:extLst>
              </p14:cNvPr>
              <p14:cNvContentPartPr/>
              <p14:nvPr/>
            </p14:nvContentPartPr>
            <p14:xfrm>
              <a:off x="2956680" y="3113220"/>
              <a:ext cx="304200" cy="568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AA9DDFF-FA18-4B57-92E6-D0DE464D2C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560" y="3107100"/>
                <a:ext cx="3164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C8E8A77-FABD-DB99-C166-62BC57CF1B32}"/>
                  </a:ext>
                </a:extLst>
              </p14:cNvPr>
              <p14:cNvContentPartPr/>
              <p14:nvPr/>
            </p14:nvContentPartPr>
            <p14:xfrm>
              <a:off x="1202400" y="5334060"/>
              <a:ext cx="360360" cy="312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C8E8A77-FABD-DB99-C166-62BC57CF1B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6280" y="5327940"/>
                <a:ext cx="372600" cy="3243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59C13A3-B5B5-D0DD-BFD3-1ABB24955658}"/>
              </a:ext>
            </a:extLst>
          </p:cNvPr>
          <p:cNvSpPr txBox="1"/>
          <p:nvPr/>
        </p:nvSpPr>
        <p:spPr>
          <a:xfrm>
            <a:off x="3260880" y="2857500"/>
            <a:ext cx="758336" cy="45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P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2B0280-5008-DA0F-418C-6C000F724110}"/>
              </a:ext>
            </a:extLst>
          </p:cNvPr>
          <p:cNvSpPr txBox="1"/>
          <p:nvPr/>
        </p:nvSpPr>
        <p:spPr>
          <a:xfrm>
            <a:off x="715800" y="5747072"/>
            <a:ext cx="758336" cy="45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Q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0A5676-D990-EA13-ED08-802DA0AA898B}"/>
                  </a:ext>
                </a:extLst>
              </p:cNvPr>
              <p:cNvSpPr txBox="1"/>
              <p:nvPr/>
            </p:nvSpPr>
            <p:spPr>
              <a:xfrm>
                <a:off x="4648200" y="1242060"/>
                <a:ext cx="7225249" cy="54406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buAutoNum type="arabicPeriod"/>
                </a:pPr>
                <a:r>
                  <a:rPr lang="de-DE" dirty="0">
                    <a:solidFill>
                      <a:schemeClr val="bg1"/>
                    </a:solidFill>
                    <a:latin typeface="Fira Sans Book" panose="020B0503050000020004" pitchFamily="34" charset="0"/>
                    <a:ea typeface="Fira Sans Book" panose="020B0503050000020004" pitchFamily="34" charset="0"/>
                  </a:rPr>
                  <a:t>A point in set P (x,y) undergoes the following transformation: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DE" sz="1800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𝑥</m:t>
                                </m:r>
                                <m:r>
                                  <a:rPr lang="en-US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1800" b="1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𝑹</m:t>
                      </m:r>
                      <m:d>
                        <m:dPr>
                          <m:ctrlPr>
                            <a:rPr lang="en-DE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DE" sz="18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⌈"/>
                          <m:endChr m:val="⌉"/>
                          <m:ctrlPr>
                            <a:rPr lang="en-DE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Δ</m:t>
                                </m:r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Δ</m:t>
                                </m:r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where, R(</a:t>
                </a:r>
                <a:r>
                  <a:rPr lang="el-GR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ϕ) </a:t>
                </a:r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is the 2D rotation matrix: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DE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DE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DE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DE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DE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DE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de-DE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 (</a:t>
                </a:r>
                <a:r>
                  <a:rPr lang="el-GR" dirty="0">
                    <a:solidFill>
                      <a:schemeClr val="bg1"/>
                    </a:solidFill>
                  </a:rPr>
                  <a:t>Δ</a:t>
                </a:r>
                <a:r>
                  <a:rPr lang="en-US" dirty="0">
                    <a:solidFill>
                      <a:schemeClr val="bg1"/>
                    </a:solidFill>
                  </a:rPr>
                  <a:t>x,</a:t>
                </a:r>
                <a:r>
                  <a:rPr lang="el-GR" dirty="0">
                    <a:solidFill>
                      <a:schemeClr val="bg1"/>
                    </a:solidFill>
                  </a:rPr>
                  <a:t>Δ</a:t>
                </a:r>
                <a:r>
                  <a:rPr lang="en-US" dirty="0">
                    <a:solidFill>
                      <a:schemeClr val="bg1"/>
                    </a:solidFill>
                  </a:rPr>
                  <a:t>y</a:t>
                </a:r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) are the translations in the sagittal plane. </a:t>
                </a:r>
                <a:endParaRPr lang="de-DE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800"/>
                  </a:spcAft>
                  <a:buFontTx/>
                  <a:buChar char="-"/>
                </a:pPr>
                <a:r>
                  <a:rPr lang="de-DE" sz="1800" kern="100" dirty="0"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Optimize for: (</a:t>
                </a:r>
                <a:r>
                  <a:rPr lang="el-GR" dirty="0">
                    <a:solidFill>
                      <a:schemeClr val="bg1"/>
                    </a:solidFill>
                  </a:rPr>
                  <a:t>Δ</a:t>
                </a:r>
                <a:r>
                  <a:rPr lang="en-US" dirty="0">
                    <a:solidFill>
                      <a:schemeClr val="bg1"/>
                    </a:solidFill>
                  </a:rPr>
                  <a:t>x,</a:t>
                </a:r>
                <a:r>
                  <a:rPr lang="el-GR" dirty="0">
                    <a:solidFill>
                      <a:schemeClr val="bg1"/>
                    </a:solidFill>
                  </a:rPr>
                  <a:t>Δ</a:t>
                </a:r>
                <a:r>
                  <a:rPr lang="en-US" dirty="0">
                    <a:solidFill>
                      <a:schemeClr val="bg1"/>
                    </a:solidFill>
                  </a:rPr>
                  <a:t>y, </a:t>
                </a:r>
                <a14:m>
                  <m:oMath xmlns:m="http://schemas.openxmlformats.org/officeDocument/2006/math">
                    <m:r>
                      <a:rPr lang="en-U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𝜙</m:t>
                    </m:r>
                  </m:oMath>
                </a14:m>
                <a:r>
                  <a:rPr lang="de-DE" sz="1800" kern="100" dirty="0"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2. A cost function that quantifies the misalignment between each (</a:t>
                </a:r>
                <a14:m>
                  <m:oMath xmlns:m="http://schemas.openxmlformats.org/officeDocument/2006/math">
                    <m:r>
                      <a:rPr lang="en-U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  <m:r>
                      <a:rPr lang="en-U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′</m:t>
                    </m:r>
                  </m:oMath>
                </a14:m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y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′</m:t>
                    </m:r>
                  </m:oMath>
                </a14:m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) and its nearest neighbour in set Q. 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𝐶</m:t>
                      </m:r>
                      <m:d>
                        <m:dPr>
                          <m:ctrlPr>
                            <a:rPr lang="en-DE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Δ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Δ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 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𝜙</m:t>
                          </m:r>
                        </m:e>
                      </m:d>
                      <m:r>
                        <a:rPr lang="en-U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DE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𝑝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DE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DE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𝑞</m:t>
                                  </m:r>
                                  <m:r>
                                    <a:rPr lang="en-US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𝜖</m:t>
                                  </m:r>
                                  <m:r>
                                    <a:rPr lang="en-US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𝑄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DE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DE" sz="18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DE" sz="18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DE" sz="18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DE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DE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′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8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DE" sz="18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DE" sz="18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DE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DE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′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endParaRPr lang="en-DE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0A5676-D990-EA13-ED08-802DA0AA8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242060"/>
                <a:ext cx="7225249" cy="5440680"/>
              </a:xfrm>
              <a:prstGeom prst="rect">
                <a:avLst/>
              </a:prstGeom>
              <a:blipFill>
                <a:blip r:embed="rId7"/>
                <a:stretch>
                  <a:fillRect l="-759" t="-673" r="-6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1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17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441B38D-9958-DB4C-1EF4-84958CC6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88" y="9525"/>
            <a:ext cx="11547475" cy="960438"/>
          </a:xfrm>
        </p:spPr>
        <p:txBody>
          <a:bodyPr/>
          <a:lstStyle/>
          <a:p>
            <a:r>
              <a:rPr lang="de-DE" sz="2400" dirty="0"/>
              <a:t>Methods: Rigid Transformation for Edge Tracking</a:t>
            </a:r>
          </a:p>
        </p:txBody>
      </p:sp>
      <p:pic>
        <p:nvPicPr>
          <p:cNvPr id="7" name="Picture 6" descr="A black background with orange and green lights&#10;&#10;Description automatically generated">
            <a:extLst>
              <a:ext uri="{FF2B5EF4-FFF2-40B4-BE49-F238E27FC236}">
                <a16:creationId xmlns:a16="http://schemas.microsoft.com/office/drawing/2014/main" id="{D41F254E-5771-D495-F552-9DE1AE585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857" r="47964" b="-428"/>
          <a:stretch/>
        </p:blipFill>
        <p:spPr>
          <a:xfrm>
            <a:off x="480061" y="1287780"/>
            <a:ext cx="3634740" cy="49453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42F986-3BF7-9168-8EF6-5BE3D9717C63}"/>
                  </a:ext>
                </a:extLst>
              </p14:cNvPr>
              <p14:cNvContentPartPr/>
              <p14:nvPr/>
            </p14:nvContentPartPr>
            <p14:xfrm>
              <a:off x="2956680" y="3113220"/>
              <a:ext cx="304200" cy="56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42F986-3BF7-9168-8EF6-5BE3D9717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560" y="3107100"/>
                <a:ext cx="316440" cy="691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6D96F6-0B25-B72F-DDD0-1B0EC3649DCE}"/>
              </a:ext>
            </a:extLst>
          </p:cNvPr>
          <p:cNvSpPr txBox="1"/>
          <p:nvPr/>
        </p:nvSpPr>
        <p:spPr>
          <a:xfrm>
            <a:off x="3260880" y="2857500"/>
            <a:ext cx="758336" cy="45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P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CBB37F-8291-BD84-3E88-C9773A4FB01A}"/>
                  </a:ext>
                </a:extLst>
              </p14:cNvPr>
              <p14:cNvContentPartPr/>
              <p14:nvPr/>
            </p14:nvContentPartPr>
            <p14:xfrm>
              <a:off x="1202400" y="5163033"/>
              <a:ext cx="557820" cy="483147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CBB37F-8291-BD84-3E88-C9773A4FB0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6278" y="5156913"/>
                <a:ext cx="570064" cy="49538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C63C6D-8583-3E9D-4803-097245BA541D}"/>
              </a:ext>
            </a:extLst>
          </p:cNvPr>
          <p:cNvSpPr txBox="1"/>
          <p:nvPr/>
        </p:nvSpPr>
        <p:spPr>
          <a:xfrm>
            <a:off x="715800" y="5747072"/>
            <a:ext cx="758336" cy="45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Q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5F31E50-5BCD-5EED-2DDF-F0CFE62D4123}"/>
                  </a:ext>
                </a:extLst>
              </p14:cNvPr>
              <p14:cNvContentPartPr/>
              <p14:nvPr/>
            </p14:nvContentPartPr>
            <p14:xfrm>
              <a:off x="2415600" y="4202940"/>
              <a:ext cx="156240" cy="874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5F31E50-5BCD-5EED-2DDF-F0CFE62D41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9480" y="4196820"/>
                <a:ext cx="168480" cy="997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2AFC66D-D819-FC8E-D0CB-BFE2E019F0BD}"/>
              </a:ext>
            </a:extLst>
          </p:cNvPr>
          <p:cNvSpPr txBox="1"/>
          <p:nvPr/>
        </p:nvSpPr>
        <p:spPr>
          <a:xfrm>
            <a:off x="2350444" y="3901440"/>
            <a:ext cx="758336" cy="45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P‘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89372-24BF-CD13-74D0-D1E280E3282E}"/>
              </a:ext>
            </a:extLst>
          </p:cNvPr>
          <p:cNvSpPr txBox="1"/>
          <p:nvPr/>
        </p:nvSpPr>
        <p:spPr>
          <a:xfrm>
            <a:off x="4632960" y="1287780"/>
            <a:ext cx="7178040" cy="426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Frame-by-frame transformation. Each transformed frame is used as reference for the next.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Nelder-Mead simplex algorithm („fmin search“)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Parameters: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Initial guess: [0,0,0]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Maximum iterations: 1000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Function tolerance and parameter tolerance: 1e-8 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Once the set of parameters are obtained, any shape drawn on one frame on the bone will automatically be transformed to the rest of the frames 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Applying transformation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18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35" y="1292478"/>
            <a:ext cx="2956565" cy="444467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180B1E0-CC98-2C2E-738F-E32796C5C407}"/>
              </a:ext>
            </a:extLst>
          </p:cNvPr>
          <p:cNvSpPr/>
          <p:nvPr/>
        </p:nvSpPr>
        <p:spPr>
          <a:xfrm flipH="1">
            <a:off x="7687429" y="2746729"/>
            <a:ext cx="145271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A close-up of a radiograph&#10;&#10;Description automatically generated">
            <a:extLst>
              <a:ext uri="{FF2B5EF4-FFF2-40B4-BE49-F238E27FC236}">
                <a16:creationId xmlns:a16="http://schemas.microsoft.com/office/drawing/2014/main" id="{6CBCF281-574F-74F4-E478-EDEA4CDB0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648"/>
            <a:ext cx="7590283" cy="3538703"/>
          </a:xfrm>
          <a:prstGeom prst="rect">
            <a:avLst/>
          </a:prstGeom>
        </p:spPr>
      </p:pic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FB5866B0-0378-F0BC-A950-DAB87E34C8F5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32023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extraction and tracking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19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6" name="ds1_angle">
            <a:hlinkClick r:id="" action="ppaction://media"/>
            <a:extLst>
              <a:ext uri="{FF2B5EF4-FFF2-40B4-BE49-F238E27FC236}">
                <a16:creationId xmlns:a16="http://schemas.microsoft.com/office/drawing/2014/main" id="{08F6CCA6-9EF7-7D64-3F80-C19A86D17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6623" r="30460"/>
          <a:stretch/>
        </p:blipFill>
        <p:spPr>
          <a:xfrm>
            <a:off x="6618649" y="1313499"/>
            <a:ext cx="3648407" cy="4230997"/>
          </a:xfrm>
          <a:prstGeom prst="rect">
            <a:avLst/>
          </a:prstGeom>
        </p:spPr>
      </p:pic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67FBFBD1-D1E2-5FE2-6181-C5098D979681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3" name="ds1_angle">
            <a:hlinkClick r:id="" action="ppaction://media"/>
            <a:extLst>
              <a:ext uri="{FF2B5EF4-FFF2-40B4-BE49-F238E27FC236}">
                <a16:creationId xmlns:a16="http://schemas.microsoft.com/office/drawing/2014/main" id="{9D45073F-C614-7680-921D-BF405A098A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13565" r="30631"/>
          <a:stretch/>
        </p:blipFill>
        <p:spPr>
          <a:xfrm>
            <a:off x="1487089" y="1313499"/>
            <a:ext cx="3648407" cy="4230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2ADC3-F429-B128-1A87-45EB0EBEA91A}"/>
              </a:ext>
            </a:extLst>
          </p:cNvPr>
          <p:cNvSpPr txBox="1"/>
          <p:nvPr/>
        </p:nvSpPr>
        <p:spPr>
          <a:xfrm>
            <a:off x="2019300" y="5844540"/>
            <a:ext cx="2628900" cy="3840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Distance measurement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C086A-661E-9AB3-BAAA-CEEA6BF51851}"/>
              </a:ext>
            </a:extLst>
          </p:cNvPr>
          <p:cNvSpPr txBox="1"/>
          <p:nvPr/>
        </p:nvSpPr>
        <p:spPr>
          <a:xfrm>
            <a:off x="7223760" y="5804918"/>
            <a:ext cx="2628900" cy="3840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Angle measurement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9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667" dirty="0"/>
              <a:t>Motivation: Relevance of knee kinematics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cartoon of a person holding his knee&#10;&#10;Description automatically generated">
            <a:extLst>
              <a:ext uri="{FF2B5EF4-FFF2-40B4-BE49-F238E27FC236}">
                <a16:creationId xmlns:a16="http://schemas.microsoft.com/office/drawing/2014/main" id="{8788F780-4A8D-C78B-B3B2-D6870042C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38" y="4372559"/>
            <a:ext cx="2468893" cy="2468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E34D1-A7A1-1A65-0240-2BEE94D64C24}"/>
              </a:ext>
            </a:extLst>
          </p:cNvPr>
          <p:cNvSpPr txBox="1"/>
          <p:nvPr/>
        </p:nvSpPr>
        <p:spPr>
          <a:xfrm>
            <a:off x="313041" y="969963"/>
            <a:ext cx="8762345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Knee osteoarthritis (OA) affects 10% men and 13% of women aged 60 and older (Zhang et al., 2010)</a:t>
            </a:r>
          </a:p>
          <a:p>
            <a:pPr defTabSz="1219170"/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Altered tibiofemoral kinematics in OA patients can potentially accelerate disease progression (</a:t>
            </a:r>
            <a:r>
              <a:rPr lang="en-US" sz="2400" dirty="0" err="1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Farrokhi</a:t>
            </a: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al., 2014)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Even in ACL-deficient knees without instability symptoms, knee kinematics are altered (Yang et al., 2018)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Understanding tibiofemoral kinematics is key to assessing knee joint function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DE" sz="2400" dirty="0" err="1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7C5F2C19-76C3-5E2A-BDC1-9EFABE630BEA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508867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Calculations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20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4" name="Picture 3" descr="A x-ray of a knee joint&#10;&#10;Description automatically generated">
            <a:extLst>
              <a:ext uri="{FF2B5EF4-FFF2-40B4-BE49-F238E27FC236}">
                <a16:creationId xmlns:a16="http://schemas.microsoft.com/office/drawing/2014/main" id="{8358B6B0-11B8-9EB4-1632-895CFB07A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2" r="29130"/>
          <a:stretch/>
        </p:blipFill>
        <p:spPr>
          <a:xfrm>
            <a:off x="8519914" y="1246355"/>
            <a:ext cx="3672086" cy="4786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D56D09-D7E1-EEA5-AF8A-E55306B97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14" y="5517724"/>
            <a:ext cx="2390293" cy="515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478F4-7976-2CF6-CC02-7A6685303E83}"/>
              </a:ext>
            </a:extLst>
          </p:cNvPr>
          <p:cNvSpPr txBox="1"/>
          <p:nvPr/>
        </p:nvSpPr>
        <p:spPr>
          <a:xfrm>
            <a:off x="318551" y="1246355"/>
            <a:ext cx="7199849" cy="4382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Principle Component Analysis (PCA) was used to estimate the long axis of the bone segments. </a:t>
            </a:r>
          </a:p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	- PCA identifies the direction of max.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Simple euclidean distance formula was used for distance between the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The time-axis had to be normalized due to varying ranges of motion of the subject‘s knee flexion angles. </a:t>
            </a:r>
          </a:p>
        </p:txBody>
      </p:sp>
    </p:spTree>
    <p:extLst>
      <p:ext uri="{BB962C8B-B14F-4D97-AF65-F5344CB8AC3E}">
        <p14:creationId xmlns:p14="http://schemas.microsoft.com/office/powerpoint/2010/main" val="3843906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21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4" name="Picture 3" descr="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48848900-9AFD-F15A-90C0-6AEC0394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2494" b="8149"/>
          <a:stretch/>
        </p:blipFill>
        <p:spPr>
          <a:xfrm>
            <a:off x="318551" y="1267359"/>
            <a:ext cx="5072315" cy="4021149"/>
          </a:xfrm>
          <a:prstGeom prst="rect">
            <a:avLst/>
          </a:prstGeom>
        </p:spPr>
      </p:pic>
      <p:pic>
        <p:nvPicPr>
          <p:cNvPr id="12" name="Picture 11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D5F840D-6A3E-24C6-4FF0-823027FA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7294" b="4856"/>
          <a:stretch/>
        </p:blipFill>
        <p:spPr>
          <a:xfrm>
            <a:off x="6312089" y="1267360"/>
            <a:ext cx="5072315" cy="402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2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 and Outlook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22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DDCA7-6B53-C9DF-069B-3D225755DE39}"/>
              </a:ext>
            </a:extLst>
          </p:cNvPr>
          <p:cNvSpPr txBox="1"/>
          <p:nvPr/>
        </p:nvSpPr>
        <p:spPr>
          <a:xfrm>
            <a:off x="318551" y="1259840"/>
            <a:ext cx="10379929" cy="43281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No significant differences were found in the angle measurements between loaded and unloaded measurements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There was a significant differnce (P&lt;0.016) in the flexion percentage range of 0-25%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Normative trends can be established with more healthy volunteers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Same volunteers should be re-measured to assess self-consistency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Patella can be tracked in a similar manner to extract patellofemoral kinematics too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 multi-slice approach could be adapted for 3d datasets for a more comprehensive 3d kinematic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218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23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yellow and black smiley face with a thumb up&#10;&#10;Description automatically generated">
            <a:extLst>
              <a:ext uri="{FF2B5EF4-FFF2-40B4-BE49-F238E27FC236}">
                <a16:creationId xmlns:a16="http://schemas.microsoft.com/office/drawing/2014/main" id="{50536499-95CD-1D31-ABD4-BACA0EED1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91" y="356659"/>
            <a:ext cx="5359400" cy="535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1BA744-C650-6F8E-9A41-68D7DA4634FF}"/>
              </a:ext>
            </a:extLst>
          </p:cNvPr>
          <p:cNvSpPr txBox="1"/>
          <p:nvPr/>
        </p:nvSpPr>
        <p:spPr>
          <a:xfrm>
            <a:off x="4175787" y="4869160"/>
            <a:ext cx="4495304" cy="4800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Thank you for your attention! </a:t>
            </a:r>
            <a:endParaRPr lang="en-DE" sz="2400" dirty="0" err="1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2778688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Supplementary materials 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24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92A2B3A-E51E-397B-70BC-56C4638B3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96996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60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25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6FA9D4B-E619-FFB7-DFDC-E0566DA7F5A1}"/>
              </a:ext>
            </a:extLst>
          </p:cNvPr>
          <p:cNvSpPr txBox="1">
            <a:spLocks/>
          </p:cNvSpPr>
          <p:nvPr/>
        </p:nvSpPr>
        <p:spPr>
          <a:xfrm>
            <a:off x="4812811" y="0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Supplementary materials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B364E0B-227B-CBA4-11D5-AB5EFABA4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280" y="1020317"/>
            <a:ext cx="7703944" cy="522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02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Supplementary materials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26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12" name="Picture 11" descr="A x-ray of a knee&#10;&#10;Description automatically generated">
            <a:extLst>
              <a:ext uri="{FF2B5EF4-FFF2-40B4-BE49-F238E27FC236}">
                <a16:creationId xmlns:a16="http://schemas.microsoft.com/office/drawing/2014/main" id="{807BDC49-FB72-85D9-0494-8B9E6081D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49" y="1313501"/>
            <a:ext cx="3882643" cy="42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3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Tibiofemoral kinematics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3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7F8C2-252C-92BA-08F0-CF36CDEF96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75" y="836712"/>
            <a:ext cx="4079775" cy="5232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F4ACAF-32FB-CB25-DC4D-15BD349AB0EB}"/>
              </a:ext>
            </a:extLst>
          </p:cNvPr>
          <p:cNvSpPr txBox="1"/>
          <p:nvPr/>
        </p:nvSpPr>
        <p:spPr>
          <a:xfrm>
            <a:off x="6642023" y="6069293"/>
            <a:ext cx="4896544" cy="2880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(Credit: Gray’s Anatomy 42</a:t>
            </a:r>
            <a:r>
              <a:rPr lang="en-US" sz="2400" baseline="300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 ed.) </a:t>
            </a:r>
            <a:endParaRPr lang="en-150" sz="2400" dirty="0" err="1">
              <a:solidFill>
                <a:prstClr val="white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C3EA9-EA9C-CC30-A076-65DEBE7CEB2B}"/>
              </a:ext>
            </a:extLst>
          </p:cNvPr>
          <p:cNvSpPr txBox="1"/>
          <p:nvPr/>
        </p:nvSpPr>
        <p:spPr>
          <a:xfrm>
            <a:off x="309986" y="1412776"/>
            <a:ext cx="5497983" cy="45125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Six Degrees of freedom</a:t>
            </a:r>
          </a:p>
          <a:p>
            <a:pPr defTabSz="1219170"/>
            <a:r>
              <a:rPr lang="en-US" sz="2400" u="sng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Rotations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Flexion-Extension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Medial-Lateral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Abduction-Adduction</a:t>
            </a:r>
          </a:p>
          <a:p>
            <a:pPr defTabSz="1219170"/>
            <a:r>
              <a:rPr lang="en-US" sz="2400" u="sng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Translations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Anterior-Posterior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Meidal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-Lateral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Compression-Distraction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150" sz="2400" dirty="0">
              <a:solidFill>
                <a:prstClr val="white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038775BE-5463-5C18-668F-3966881785E2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229972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Setup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4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 descr="A white and black machine on a table&#10;&#10;Description automatically generated">
            <a:extLst>
              <a:ext uri="{FF2B5EF4-FFF2-40B4-BE49-F238E27FC236}">
                <a16:creationId xmlns:a16="http://schemas.microsoft.com/office/drawing/2014/main" id="{2672704C-CF6F-DCF5-84B2-478B3B000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52" y="1124745"/>
            <a:ext cx="5932875" cy="4073468"/>
          </a:xfrm>
          <a:prstGeom prst="rect">
            <a:avLst/>
          </a:prstGeom>
        </p:spPr>
      </p:pic>
      <p:pic>
        <p:nvPicPr>
          <p:cNvPr id="8" name="Picture 7" descr="A logo for a sports institute&#10;&#10;Description automatically generated">
            <a:extLst>
              <a:ext uri="{FF2B5EF4-FFF2-40B4-BE49-F238E27FC236}">
                <a16:creationId xmlns:a16="http://schemas.microsoft.com/office/drawing/2014/main" id="{F4FC60C0-3FCE-6F4E-A480-AE9ECAC6B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666" y="5197144"/>
            <a:ext cx="2755900" cy="1651000"/>
          </a:xfrm>
          <a:prstGeom prst="rect">
            <a:avLst/>
          </a:prstGeom>
        </p:spPr>
      </p:pic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76D0D6F7-C489-63FB-7029-CB47859C367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10" name="knee_device_cut">
            <a:hlinkClick r:id="" action="ppaction://media"/>
            <a:extLst>
              <a:ext uri="{FF2B5EF4-FFF2-40B4-BE49-F238E27FC236}">
                <a16:creationId xmlns:a16="http://schemas.microsoft.com/office/drawing/2014/main" id="{C44A7442-867C-4D9B-9417-3A45951EC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6118" y="1112996"/>
            <a:ext cx="6064448" cy="40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Knee flexion-extension device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5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8" name="Picture 7" descr="A logo for a sports institute&#10;&#10;Description automatically generated">
            <a:extLst>
              <a:ext uri="{FF2B5EF4-FFF2-40B4-BE49-F238E27FC236}">
                <a16:creationId xmlns:a16="http://schemas.microsoft.com/office/drawing/2014/main" id="{F4FC60C0-3FCE-6F4E-A480-AE9ECAC6B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666" y="5197144"/>
            <a:ext cx="2755900" cy="1651000"/>
          </a:xfrm>
          <a:prstGeom prst="rect">
            <a:avLst/>
          </a:prstGeom>
        </p:spPr>
      </p:pic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76D0D6F7-C489-63FB-7029-CB47859C367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10" name="knee_device_cut">
            <a:hlinkClick r:id="" action="ppaction://media"/>
            <a:extLst>
              <a:ext uri="{FF2B5EF4-FFF2-40B4-BE49-F238E27FC236}">
                <a16:creationId xmlns:a16="http://schemas.microsoft.com/office/drawing/2014/main" id="{C44A7442-867C-4D9B-9417-3A45951EC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6118" y="1112996"/>
            <a:ext cx="6064448" cy="4084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24FF3-2980-AE45-9E53-22D4F94EE10F}"/>
              </a:ext>
            </a:extLst>
          </p:cNvPr>
          <p:cNvSpPr txBox="1"/>
          <p:nvPr/>
        </p:nvSpPr>
        <p:spPr>
          <a:xfrm>
            <a:off x="318551" y="1234440"/>
            <a:ext cx="5747332" cy="39627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Repeated active open-chain knee flexion-extension exercise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5 volunteers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Guided by the beat of  a metronome at 60 bpm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Once without additional weight and once with 12 kgs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Each scan lasted a duration of 160 seconds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Range of motion achieved within the scanner ~(30-46)°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0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sequence and acquisition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6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81851-AF7C-8369-2E20-CACC60AE2D04}"/>
              </a:ext>
            </a:extLst>
          </p:cNvPr>
          <p:cNvSpPr txBox="1"/>
          <p:nvPr/>
        </p:nvSpPr>
        <p:spPr>
          <a:xfrm>
            <a:off x="318552" y="1249680"/>
            <a:ext cx="7057608" cy="2919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Imaging the moving knee: Not your typical MRI setup.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Generally, we want to avoid movement inside the scanner.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 few different things allow us to overcome this challenge: </a:t>
            </a:r>
          </a:p>
        </p:txBody>
      </p:sp>
      <p:pic>
        <p:nvPicPr>
          <p:cNvPr id="7" name="Picture 6" descr="A close-up of a mri scan&#10;&#10;Description automatically generated">
            <a:extLst>
              <a:ext uri="{FF2B5EF4-FFF2-40B4-BE49-F238E27FC236}">
                <a16:creationId xmlns:a16="http://schemas.microsoft.com/office/drawing/2014/main" id="{7F94CA0A-9BFB-08AA-ADFC-FC354E38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7"/>
          <a:stretch/>
        </p:blipFill>
        <p:spPr>
          <a:xfrm>
            <a:off x="8530409" y="1275730"/>
            <a:ext cx="2424385" cy="2919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91D5D-8FF9-8C69-1CAB-8D69ED3FDF9D}"/>
              </a:ext>
            </a:extLst>
          </p:cNvPr>
          <p:cNvSpPr txBox="1"/>
          <p:nvPr/>
        </p:nvSpPr>
        <p:spPr>
          <a:xfrm>
            <a:off x="8709660" y="4284107"/>
            <a:ext cx="248412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Lavdas 2012, </a:t>
            </a:r>
            <a:r>
              <a:rPr lang="de-DE" sz="11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doi:10.1016/j.mri.2012.04.001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5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sequence and acquisition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7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81851-AF7C-8369-2E20-CACC60AE2D04}"/>
              </a:ext>
            </a:extLst>
          </p:cNvPr>
          <p:cNvSpPr txBox="1"/>
          <p:nvPr/>
        </p:nvSpPr>
        <p:spPr>
          <a:xfrm>
            <a:off x="318552" y="1249680"/>
            <a:ext cx="7284984" cy="2919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Imaging the moving knee: Not your typical MRI setup.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Generally, we want to avoid movement inside the scanner.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 few different things allow us to overcome this challenge: </a:t>
            </a:r>
          </a:p>
          <a:p>
            <a:pPr marL="800100" lvl="1" indent="-342900">
              <a:buAutoNum type="alphaLcParenR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Non-cartesian sampling of k-space: Radial Golden-Angle</a:t>
            </a:r>
          </a:p>
          <a:p>
            <a:pPr marL="800100" lvl="1" indent="-342900">
              <a:buFontTx/>
              <a:buAutoNum type="alphaLcParenR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Speed!: Gradient Echo FLASH: Small flip angle allows for shorter repetition times </a:t>
            </a:r>
          </a:p>
          <a:p>
            <a:pPr marL="800100" lvl="1" indent="-342900">
              <a:buAutoNum type="alphaLcParenR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Syncing and CINE: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Each k-space contains data across a range of flexion angles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Optical fibre position sensor samples the knee flexion precisely (0.0025°)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Scanner data is synchronized with optical sensor data using trigger signals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K-space data is sorted into 2-degree knee angle intervals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 ‚cinema‘ or ‚movie‘ of the knee motion is created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800100" lvl="1" indent="-342900">
              <a:buAutoNum type="alphaLcParenR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lvl="1"/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  </a:t>
            </a:r>
          </a:p>
          <a:p>
            <a:pPr marL="342900" indent="-342900">
              <a:buAutoNum type="alphaLcParenR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11" name="Picture 10" descr="A circular diagram of a graph&#10;&#10;Description automatically generated">
            <a:extLst>
              <a:ext uri="{FF2B5EF4-FFF2-40B4-BE49-F238E27FC236}">
                <a16:creationId xmlns:a16="http://schemas.microsoft.com/office/drawing/2014/main" id="{85A8A8AB-6188-EEED-B943-EC772BE9E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535" y="994143"/>
            <a:ext cx="4588465" cy="377657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3F8B56-C5ED-BDF0-5E2C-B727B9303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5219" y="920282"/>
            <a:ext cx="4773931" cy="44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Reconstructed frames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8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8" name="ds1_animation_high_quality_grayscale">
            <a:hlinkClick r:id="" action="ppaction://media"/>
            <a:extLst>
              <a:ext uri="{FF2B5EF4-FFF2-40B4-BE49-F238E27FC236}">
                <a16:creationId xmlns:a16="http://schemas.microsoft.com/office/drawing/2014/main" id="{D5064F36-3B18-6461-66F6-70925938A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070" r="28021"/>
          <a:stretch/>
        </p:blipFill>
        <p:spPr>
          <a:xfrm>
            <a:off x="8351573" y="836712"/>
            <a:ext cx="3840427" cy="5662016"/>
          </a:xfrm>
          <a:prstGeom prst="rect">
            <a:avLst/>
          </a:prstGeom>
        </p:spPr>
      </p:pic>
      <p:pic>
        <p:nvPicPr>
          <p:cNvPr id="10" name="Picture 9" descr="A close-up of x-ray images&#10;&#10;Description automatically generated">
            <a:extLst>
              <a:ext uri="{FF2B5EF4-FFF2-40B4-BE49-F238E27FC236}">
                <a16:creationId xmlns:a16="http://schemas.microsoft.com/office/drawing/2014/main" id="{AF777D22-FD43-9826-FA8D-FAD930DA3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1028733"/>
            <a:ext cx="7315552" cy="48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Edge Detection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9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2" name="ds1_threshold">
            <a:hlinkClick r:id="" action="ppaction://media"/>
            <a:extLst>
              <a:ext uri="{FF2B5EF4-FFF2-40B4-BE49-F238E27FC236}">
                <a16:creationId xmlns:a16="http://schemas.microsoft.com/office/drawing/2014/main" id="{8FFD9C74-CADD-CB70-0C54-282124219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20285"/>
          <a:stretch/>
        </p:blipFill>
        <p:spPr>
          <a:xfrm>
            <a:off x="184601" y="1267737"/>
            <a:ext cx="5453492" cy="4119551"/>
          </a:xfrm>
          <a:prstGeom prst="rect">
            <a:avLst/>
          </a:prstGeom>
        </p:spPr>
      </p:pic>
      <p:pic>
        <p:nvPicPr>
          <p:cNvPr id="13" name="ds1_sigma">
            <a:hlinkClick r:id="" action="ppaction://media"/>
            <a:extLst>
              <a:ext uri="{FF2B5EF4-FFF2-40B4-BE49-F238E27FC236}">
                <a16:creationId xmlns:a16="http://schemas.microsoft.com/office/drawing/2014/main" id="{DA95CB49-6B22-C9E1-1F9B-815246FF75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rcRect r="12811"/>
          <a:stretch/>
        </p:blipFill>
        <p:spPr>
          <a:xfrm>
            <a:off x="6380685" y="1267736"/>
            <a:ext cx="5453492" cy="41195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A7BCF8-A5DC-4C0E-06A1-7B2A96C641A3}"/>
              </a:ext>
            </a:extLst>
          </p:cNvPr>
          <p:cNvSpPr txBox="1"/>
          <p:nvPr/>
        </p:nvSpPr>
        <p:spPr>
          <a:xfrm>
            <a:off x="318551" y="5574452"/>
            <a:ext cx="5877533" cy="1273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Low Threshold: lower values are discarded (not an edge) </a:t>
            </a:r>
          </a:p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High Threshold: values higher are ‘Strong Edges’ </a:t>
            </a:r>
          </a:p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 Between:  ‘Weak Edges’ Only kept if connected to a strong edge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2E1ED-B85A-CB2A-936B-E99BB2EA958B}"/>
              </a:ext>
            </a:extLst>
          </p:cNvPr>
          <p:cNvSpPr txBox="1"/>
          <p:nvPr/>
        </p:nvSpPr>
        <p:spPr>
          <a:xfrm>
            <a:off x="184600" y="778933"/>
            <a:ext cx="5453492" cy="3016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Hystereses</a:t>
            </a: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Thresholding </a:t>
            </a:r>
            <a:r>
              <a:rPr lang="en-US" sz="12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(Pixels and their gradient magnitude)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553A-4EDD-96E2-6D05-8FBCFFA49423}"/>
              </a:ext>
            </a:extLst>
          </p:cNvPr>
          <p:cNvSpPr txBox="1"/>
          <p:nvPr/>
        </p:nvSpPr>
        <p:spPr>
          <a:xfrm>
            <a:off x="6380685" y="817210"/>
            <a:ext cx="5453492" cy="3016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Strength of gaussian blur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4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UKJ_C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A2"/>
      </a:accent1>
      <a:accent2>
        <a:srgbClr val="8DD449"/>
      </a:accent2>
      <a:accent3>
        <a:srgbClr val="00AEEB"/>
      </a:accent3>
      <a:accent4>
        <a:srgbClr val="FFC930"/>
      </a:accent4>
      <a:accent5>
        <a:srgbClr val="EA212E"/>
      </a:accent5>
      <a:accent6>
        <a:srgbClr val="E9167C"/>
      </a:accent6>
      <a:hlink>
        <a:srgbClr val="F28130"/>
      </a:hlink>
      <a:folHlink>
        <a:srgbClr val="58585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dirty="0" err="1" smtClean="0">
            <a:solidFill>
              <a:schemeClr val="bg1"/>
            </a:solidFill>
            <a:latin typeface="Fira Sans Book" panose="020B0503050000020004" pitchFamily="34" charset="0"/>
            <a:ea typeface="Fira Sans Book" panose="020B05030500000200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2776</TotalTime>
  <Words>1163</Words>
  <Application>Microsoft Office PowerPoint</Application>
  <PresentationFormat>Widescreen</PresentationFormat>
  <Paragraphs>203</Paragraphs>
  <Slides>26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Aptos</vt:lpstr>
      <vt:lpstr>Arial</vt:lpstr>
      <vt:lpstr>Calibri</vt:lpstr>
      <vt:lpstr>Cambria Math</vt:lpstr>
      <vt:lpstr>Fira Sans Book</vt:lpstr>
      <vt:lpstr>Wingdings</vt:lpstr>
      <vt:lpstr>Larissa</vt:lpstr>
      <vt:lpstr>Development of Analysis Techniques for Dynamic Magnetic Resonance Imaging of the Knee</vt:lpstr>
      <vt:lpstr>Motivation: Relevance of knee kinematics </vt:lpstr>
      <vt:lpstr>Tibiofemoral kinematics </vt:lpstr>
      <vt:lpstr>The Setup</vt:lpstr>
      <vt:lpstr>Knee flexion-extension device </vt:lpstr>
      <vt:lpstr>Imaging sequence and acquisition</vt:lpstr>
      <vt:lpstr>Imaging sequence and acquisition</vt:lpstr>
      <vt:lpstr>Reconstructed frames </vt:lpstr>
      <vt:lpstr>Methods: Edge Detection</vt:lpstr>
      <vt:lpstr>Methods: Edge Detection</vt:lpstr>
      <vt:lpstr>Methods: Connected Component Labelling</vt:lpstr>
      <vt:lpstr>Methods: Example sets </vt:lpstr>
      <vt:lpstr>Methods: Issues with raw coordinates</vt:lpstr>
      <vt:lpstr>Methods: Sorting and Downsampling </vt:lpstr>
      <vt:lpstr>Methods: Alignment of Set P to Q </vt:lpstr>
      <vt:lpstr>Methods: Rigid Transformation for Edge Tracking</vt:lpstr>
      <vt:lpstr>Methods: Rigid Transformation for Edge Tracking</vt:lpstr>
      <vt:lpstr>Methods: Applying transformation</vt:lpstr>
      <vt:lpstr>Parameter extraction and tracking</vt:lpstr>
      <vt:lpstr>Calculations </vt:lpstr>
      <vt:lpstr>Results </vt:lpstr>
      <vt:lpstr>Conclusion and Outlook</vt:lpstr>
      <vt:lpstr>PowerPoint Presentation</vt:lpstr>
      <vt:lpstr>Supplementary materials  </vt:lpstr>
      <vt:lpstr>PowerPoint Presentation</vt:lpstr>
      <vt:lpstr>Supplementary materials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Aayush Nepal</dc:creator>
  <cp:lastModifiedBy>Aayush Nepal</cp:lastModifiedBy>
  <cp:revision>52</cp:revision>
  <dcterms:created xsi:type="dcterms:W3CDTF">2024-10-17T07:55:10Z</dcterms:created>
  <dcterms:modified xsi:type="dcterms:W3CDTF">2024-10-20T20:53:16Z</dcterms:modified>
</cp:coreProperties>
</file>